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2" r:id="rId4"/>
    <p:sldId id="283" r:id="rId5"/>
    <p:sldId id="258" r:id="rId6"/>
    <p:sldId id="278" r:id="rId7"/>
    <p:sldId id="259" r:id="rId8"/>
    <p:sldId id="281" r:id="rId9"/>
    <p:sldId id="260" r:id="rId10"/>
    <p:sldId id="277" r:id="rId11"/>
    <p:sldId id="279" r:id="rId12"/>
    <p:sldId id="280" r:id="rId13"/>
    <p:sldId id="261" r:id="rId14"/>
    <p:sldId id="262" r:id="rId15"/>
    <p:sldId id="263" r:id="rId16"/>
    <p:sldId id="264" r:id="rId17"/>
    <p:sldId id="265" r:id="rId18"/>
    <p:sldId id="266" r:id="rId19"/>
    <p:sldId id="274" r:id="rId20"/>
    <p:sldId id="276" r:id="rId21"/>
    <p:sldId id="267" r:id="rId22"/>
    <p:sldId id="271" r:id="rId23"/>
    <p:sldId id="272" r:id="rId24"/>
    <p:sldId id="268" r:id="rId25"/>
    <p:sldId id="269" r:id="rId26"/>
    <p:sldId id="270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08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786B2-EC9D-4D52-967C-3558B2C7FD91}" type="datetimeFigureOut">
              <a:rPr lang="en-US" smtClean="0"/>
              <a:pPr/>
              <a:t>3/10/2016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E08CC-92C5-479D-9669-663966374F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786B2-EC9D-4D52-967C-3558B2C7FD91}" type="datetimeFigureOut">
              <a:rPr lang="en-US" smtClean="0"/>
              <a:pPr/>
              <a:t>3/10/2016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E08CC-92C5-479D-9669-663966374F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786B2-EC9D-4D52-967C-3558B2C7FD91}" type="datetimeFigureOut">
              <a:rPr lang="en-US" smtClean="0"/>
              <a:pPr/>
              <a:t>3/10/2016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E08CC-92C5-479D-9669-663966374F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786B2-EC9D-4D52-967C-3558B2C7FD91}" type="datetimeFigureOut">
              <a:rPr lang="en-US" smtClean="0"/>
              <a:pPr/>
              <a:t>3/10/2016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E08CC-92C5-479D-9669-663966374F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786B2-EC9D-4D52-967C-3558B2C7FD91}" type="datetimeFigureOut">
              <a:rPr lang="en-US" smtClean="0"/>
              <a:pPr/>
              <a:t>3/10/2016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E08CC-92C5-479D-9669-663966374F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786B2-EC9D-4D52-967C-3558B2C7FD91}" type="datetimeFigureOut">
              <a:rPr lang="en-US" smtClean="0"/>
              <a:pPr/>
              <a:t>3/10/2016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E08CC-92C5-479D-9669-663966374F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786B2-EC9D-4D52-967C-3558B2C7FD91}" type="datetimeFigureOut">
              <a:rPr lang="en-US" smtClean="0"/>
              <a:pPr/>
              <a:t>3/10/2016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E08CC-92C5-479D-9669-663966374F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786B2-EC9D-4D52-967C-3558B2C7FD91}" type="datetimeFigureOut">
              <a:rPr lang="en-US" smtClean="0"/>
              <a:pPr/>
              <a:t>3/10/2016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E08CC-92C5-479D-9669-663966374F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786B2-EC9D-4D52-967C-3558B2C7FD91}" type="datetimeFigureOut">
              <a:rPr lang="en-US" smtClean="0"/>
              <a:pPr/>
              <a:t>3/10/2016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E08CC-92C5-479D-9669-663966374F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786B2-EC9D-4D52-967C-3558B2C7FD91}" type="datetimeFigureOut">
              <a:rPr lang="en-US" smtClean="0"/>
              <a:pPr/>
              <a:t>3/10/2016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E08CC-92C5-479D-9669-663966374F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786B2-EC9D-4D52-967C-3558B2C7FD91}" type="datetimeFigureOut">
              <a:rPr lang="en-US" smtClean="0"/>
              <a:pPr/>
              <a:t>3/10/2016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E08CC-92C5-479D-9669-663966374F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6786B2-EC9D-4D52-967C-3558B2C7FD91}" type="datetimeFigureOut">
              <a:rPr lang="en-US" smtClean="0"/>
              <a:pPr/>
              <a:t>3/10/2016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1E08CC-92C5-479D-9669-663966374F7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P</a:t>
            </a:r>
            <a:r>
              <a:rPr lang="sr-Latn-RS" dirty="0" smtClean="0">
                <a:solidFill>
                  <a:schemeClr val="accent6">
                    <a:lumMod val="75000"/>
                  </a:schemeClr>
                </a:solidFill>
              </a:rPr>
              <a:t>ercepcija osoba oštećenog sluha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sr-Latn-CS" sz="1800" dirty="0" smtClean="0"/>
          </a:p>
          <a:p>
            <a:pPr>
              <a:buNone/>
            </a:pPr>
            <a:r>
              <a:rPr lang="sr-Latn-CS" sz="1800" dirty="0" smtClean="0"/>
              <a:t>                                                         </a:t>
            </a:r>
            <a:r>
              <a:rPr lang="sr-Latn-CS" sz="1800" dirty="0" smtClean="0">
                <a:solidFill>
                  <a:schemeClr val="bg1">
                    <a:lumMod val="50000"/>
                  </a:schemeClr>
                </a:solidFill>
              </a:rPr>
              <a:t>Prof.dr Vesna Radoman</a:t>
            </a:r>
          </a:p>
          <a:p>
            <a:pPr>
              <a:buNone/>
            </a:pPr>
            <a:r>
              <a:rPr lang="sr-Latn-RS" sz="1800" dirty="0" smtClean="0">
                <a:solidFill>
                  <a:schemeClr val="bg1">
                    <a:lumMod val="50000"/>
                  </a:schemeClr>
                </a:solidFill>
              </a:rPr>
              <a:t>                                                      </a:t>
            </a:r>
          </a:p>
          <a:p>
            <a:pPr>
              <a:buNone/>
            </a:pPr>
            <a:r>
              <a:rPr lang="sr-Latn-RS" sz="1800" dirty="0" smtClean="0">
                <a:solidFill>
                  <a:schemeClr val="bg1">
                    <a:lumMod val="50000"/>
                  </a:schemeClr>
                </a:solidFill>
              </a:rPr>
              <a:t>                                                                 FASPER</a:t>
            </a:r>
          </a:p>
          <a:p>
            <a:pPr>
              <a:buNone/>
            </a:pPr>
            <a:endParaRPr lang="sr-Latn-RS" sz="1800" dirty="0" smtClean="0"/>
          </a:p>
          <a:p>
            <a:pPr>
              <a:buNone/>
            </a:pPr>
            <a:endParaRPr lang="sr-Latn-RS" sz="1800" dirty="0" smtClean="0"/>
          </a:p>
          <a:p>
            <a:pPr>
              <a:buNone/>
            </a:pPr>
            <a:r>
              <a:rPr lang="sr-Latn-RS" sz="1800" dirty="0" smtClean="0"/>
              <a:t>                                           </a:t>
            </a:r>
          </a:p>
          <a:p>
            <a:pPr>
              <a:buNone/>
            </a:pPr>
            <a:endParaRPr lang="sr-Latn-RS" sz="1800" dirty="0" smtClean="0"/>
          </a:p>
          <a:p>
            <a:pPr>
              <a:buNone/>
            </a:pPr>
            <a:endParaRPr lang="sr-Latn-RS" sz="1800" dirty="0" smtClean="0"/>
          </a:p>
          <a:p>
            <a:pPr>
              <a:buNone/>
            </a:pPr>
            <a:endParaRPr lang="sr-Latn-RS" sz="1800" dirty="0" smtClean="0"/>
          </a:p>
          <a:p>
            <a:pPr>
              <a:buNone/>
            </a:pPr>
            <a:endParaRPr lang="sr-Latn-RS" sz="1800" dirty="0" smtClean="0"/>
          </a:p>
          <a:p>
            <a:pPr>
              <a:buNone/>
            </a:pPr>
            <a:r>
              <a:rPr lang="sr-Latn-RS" sz="1800" dirty="0" smtClean="0"/>
              <a:t>                          </a:t>
            </a:r>
            <a:endParaRPr lang="en-US" sz="1800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48225" y="2914650"/>
            <a:ext cx="3867150" cy="354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CS" dirty="0" smtClean="0"/>
              <a:t>Niz istraživanja vizuelne percepcije gluvih ukazuje na deficite</a:t>
            </a:r>
            <a:br>
              <a:rPr lang="sr-Latn-CS" dirty="0" smtClean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sr-Latn-CS" dirty="0" smtClean="0"/>
              <a:t>Brejli: zadavao je Šnelen karte vizuelne jasnoće uzorku od 422 gluva ispitanika na uzrastu od 5-21 godine.</a:t>
            </a:r>
          </a:p>
          <a:p>
            <a:r>
              <a:rPr lang="sr-Latn-CS" dirty="0" smtClean="0"/>
              <a:t> Našao 38% vizuelnih deficita naspram 15% kod čujućih</a:t>
            </a:r>
          </a:p>
          <a:p>
            <a:endParaRPr lang="en-US" dirty="0"/>
          </a:p>
        </p:txBody>
      </p:sp>
      <p:pic>
        <p:nvPicPr>
          <p:cNvPr id="7" name="Picture 14" descr="800897_tammys_eyes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500" y="2574131"/>
            <a:ext cx="3810000" cy="257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</a:t>
            </a:r>
            <a:r>
              <a:rPr lang="sr-Latn-RS" dirty="0" smtClean="0"/>
              <a:t>ksperiment Majklbasta i Bratena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u="sng" dirty="0" smtClean="0"/>
              <a:t>U</a:t>
            </a:r>
            <a:r>
              <a:rPr lang="sr-Latn-RS" u="sng" dirty="0" smtClean="0"/>
              <a:t>zorak</a:t>
            </a:r>
            <a:r>
              <a:rPr lang="sr-Latn-RS" dirty="0" smtClean="0"/>
              <a:t>: gluva i čujuća deca        </a:t>
            </a:r>
          </a:p>
          <a:p>
            <a:pPr>
              <a:buNone/>
            </a:pPr>
            <a:r>
              <a:rPr lang="sr-Latn-RS" dirty="0" smtClean="0"/>
              <a:t>               8-10g</a:t>
            </a:r>
          </a:p>
          <a:p>
            <a:pPr>
              <a:buNone/>
            </a:pPr>
            <a:r>
              <a:rPr lang="en-US" u="sng" dirty="0" smtClean="0"/>
              <a:t>Z</a:t>
            </a:r>
            <a:r>
              <a:rPr lang="sr-Latn-RS" u="sng" dirty="0" smtClean="0"/>
              <a:t>adatak</a:t>
            </a:r>
            <a:r>
              <a:rPr lang="sr-Latn-RS" dirty="0" smtClean="0"/>
              <a:t>: tabla sa 100 rupica,veličine10x10cm</a:t>
            </a:r>
          </a:p>
          <a:p>
            <a:pPr>
              <a:buNone/>
            </a:pPr>
            <a:r>
              <a:rPr lang="en-US" dirty="0" smtClean="0"/>
              <a:t>E</a:t>
            </a:r>
            <a:r>
              <a:rPr lang="sr-Latn-RS" dirty="0" smtClean="0"/>
              <a:t>ksperimentator pobadao kočiće u obliku </a:t>
            </a:r>
            <a:r>
              <a:rPr lang="en-US" dirty="0" err="1" smtClean="0"/>
              <a:t>odre</a:t>
            </a:r>
            <a:r>
              <a:rPr lang="sr-Latn-RS" dirty="0" smtClean="0"/>
              <a:t>đ</a:t>
            </a:r>
            <a:r>
              <a:rPr lang="en-US" dirty="0" err="1" smtClean="0"/>
              <a:t>ene</a:t>
            </a:r>
            <a:r>
              <a:rPr lang="sr-Latn-RS" dirty="0" smtClean="0"/>
              <a:t> figure</a:t>
            </a:r>
          </a:p>
          <a:p>
            <a:pPr>
              <a:buNone/>
            </a:pPr>
            <a:r>
              <a:rPr lang="en-US" dirty="0" smtClean="0"/>
              <a:t>I</a:t>
            </a:r>
            <a:r>
              <a:rPr lang="sr-Latn-RS" dirty="0" smtClean="0"/>
              <a:t>spitanici trebalo da naprave isto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u="sng" dirty="0" smtClean="0"/>
              <a:t>R</a:t>
            </a:r>
            <a:r>
              <a:rPr lang="sr-Latn-RS" u="sng" dirty="0" smtClean="0"/>
              <a:t>ezultati :</a:t>
            </a:r>
            <a:r>
              <a:rPr lang="sr-Latn-RS" dirty="0" smtClean="0"/>
              <a:t> gluva deca su znatno  nepreciznije formirala figuru</a:t>
            </a:r>
          </a:p>
          <a:p>
            <a:r>
              <a:rPr lang="sr-Latn-RS" dirty="0" smtClean="0"/>
              <a:t>mlađa gluva deca imala su posebnih problema kod analize rasporeda kočića</a:t>
            </a:r>
          </a:p>
          <a:p>
            <a:r>
              <a:rPr lang="en-US" u="sng" dirty="0" smtClean="0"/>
              <a:t>Z</a:t>
            </a:r>
            <a:r>
              <a:rPr lang="sr-Latn-RS" u="sng" dirty="0" smtClean="0"/>
              <a:t>aključak </a:t>
            </a:r>
            <a:r>
              <a:rPr lang="sr-Latn-RS" dirty="0" smtClean="0"/>
              <a:t> kod gluve dece narušeno jedinstvo perceptivne sinteze i analize, </a:t>
            </a:r>
          </a:p>
          <a:p>
            <a:r>
              <a:rPr lang="sr-Latn-RS" dirty="0" smtClean="0"/>
              <a:t>nepotpuna i sinteza i analiza vizuelnog materijala</a:t>
            </a:r>
            <a:endParaRPr lang="en-US" u="sng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</a:t>
            </a:r>
            <a:r>
              <a:rPr lang="sr-Latn-RS" dirty="0" smtClean="0"/>
              <a:t>straživanje geštalt zakona vizuelne percepcije  </a:t>
            </a:r>
            <a:r>
              <a:rPr lang="sr-Latn-RS" sz="3100" dirty="0" smtClean="0"/>
              <a:t>(Furt i Mendez)</a:t>
            </a:r>
            <a:endParaRPr lang="en-US" sz="31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Latn-RS" sz="2800" dirty="0" smtClean="0"/>
              <a:t>Uzorak:dve starosne grupe gluve dece od 9g. i od 16g. i dve paralelne grupe čujuće dece ujednačene po polu,uzrastu i IQ. Podeljeni su na podgrupe dobrih i loših čitača</a:t>
            </a:r>
          </a:p>
          <a:p>
            <a:r>
              <a:rPr lang="en-US" sz="2800" dirty="0" smtClean="0"/>
              <a:t>R</a:t>
            </a:r>
            <a:r>
              <a:rPr lang="sr-Latn-RS" sz="2800" dirty="0" smtClean="0"/>
              <a:t>ezultati: geštalt zakon opažanja </a:t>
            </a:r>
            <a:r>
              <a:rPr lang="sr-Latn-RS" sz="2800" i="1" dirty="0" smtClean="0"/>
              <a:t>principa blizine</a:t>
            </a:r>
            <a:r>
              <a:rPr lang="sr-Latn-RS" sz="2800" dirty="0" smtClean="0"/>
              <a:t>-gluvi i čujući nisu se razlikovali (razlike uzrastnih grupa),</a:t>
            </a:r>
            <a:r>
              <a:rPr lang="sr-Latn-RS" sz="2800" i="1" dirty="0" smtClean="0"/>
              <a:t> princip zatvorenosti forme- </a:t>
            </a:r>
            <a:r>
              <a:rPr lang="sr-Latn-RS" sz="2800" dirty="0" smtClean="0"/>
              <a:t>mlađi G i Č  jednaki,stariji G bolji od Č na jednom zadatku, </a:t>
            </a:r>
            <a:r>
              <a:rPr lang="sr-Latn-RS" sz="2800" i="1" dirty="0" smtClean="0"/>
              <a:t>princip dobre forme- </a:t>
            </a:r>
            <a:r>
              <a:rPr lang="sr-Latn-RS" sz="2800" dirty="0" smtClean="0"/>
              <a:t>mlađi G slabiji od Č a stariji jednaki, </a:t>
            </a:r>
            <a:r>
              <a:rPr lang="sr-Latn-RS" sz="2800" i="1" dirty="0" smtClean="0"/>
              <a:t>Princip sličnosti figure i pozadine- </a:t>
            </a:r>
            <a:r>
              <a:rPr lang="sr-Latn-RS" sz="2800" dirty="0" smtClean="0"/>
              <a:t>mlađi G značajno slabiji od Č.</a:t>
            </a:r>
          </a:p>
          <a:p>
            <a:r>
              <a:rPr lang="sr-Latn-RS" sz="2800" dirty="0" smtClean="0"/>
              <a:t> Nije bilo razlika između dobrih i loših čitača</a:t>
            </a:r>
            <a:endParaRPr lang="en-US" sz="2800" i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CS" dirty="0" smtClean="0"/>
              <a:t>Brojna empirijska istraživanja vizuelne percepcije neverbal. mater.pokazuju: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dirty="0" smtClean="0"/>
              <a:t>Slabiju brzinu opažanja</a:t>
            </a:r>
          </a:p>
          <a:p>
            <a:r>
              <a:rPr lang="sr-Latn-CS" dirty="0" smtClean="0"/>
              <a:t>Teškoće u razlikovanju oblika</a:t>
            </a:r>
          </a:p>
          <a:p>
            <a:r>
              <a:rPr lang="sr-Latn-CS" dirty="0" smtClean="0"/>
              <a:t>Teškoće  prepoznavanja predmeta u neobičnom položaju (Veresetskaja)</a:t>
            </a:r>
          </a:p>
          <a:p>
            <a:r>
              <a:rPr lang="sr-Latn-CS" dirty="0" smtClean="0"/>
              <a:t>Greške u proceni veličine predmeta</a:t>
            </a:r>
          </a:p>
          <a:p>
            <a:r>
              <a:rPr lang="sr-Latn-CS" dirty="0" smtClean="0"/>
              <a:t>Prevagu analize nad sintezom i deficite oba</a:t>
            </a:r>
          </a:p>
          <a:p>
            <a:r>
              <a:rPr lang="sr-Latn-CS" dirty="0" smtClean="0"/>
              <a:t>Deficit u opažanju geštalt zakona dobre forme i zakona sličnosti figure i pozadine kod dece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CS" dirty="0" smtClean="0"/>
              <a:t>Empirijska istraživanja vizuelnog opažanja verbalnog materijala: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sr-Latn-CS" dirty="0" smtClean="0"/>
          </a:p>
          <a:p>
            <a:endParaRPr lang="sr-Latn-CS" dirty="0" smtClean="0"/>
          </a:p>
          <a:p>
            <a:r>
              <a:rPr lang="sr-Latn-CS" dirty="0" smtClean="0"/>
              <a:t>Slabija percepcija </a:t>
            </a:r>
          </a:p>
          <a:p>
            <a:pPr>
              <a:buNone/>
            </a:pPr>
            <a:r>
              <a:rPr lang="sr-Latn-CS" dirty="0" smtClean="0"/>
              <a:t>    -slova,                                                                                </a:t>
            </a:r>
          </a:p>
          <a:p>
            <a:pPr>
              <a:buNone/>
            </a:pPr>
            <a:r>
              <a:rPr lang="sr-Latn-CS" dirty="0" smtClean="0"/>
              <a:t>    -besmislenih slogova i smisaonih slogova </a:t>
            </a:r>
          </a:p>
          <a:p>
            <a:pPr>
              <a:buNone/>
            </a:pPr>
            <a:r>
              <a:rPr lang="sr-Latn-CS" dirty="0" smtClean="0"/>
              <a:t>    -reči</a:t>
            </a:r>
            <a:endParaRPr lang="en-US" dirty="0"/>
          </a:p>
        </p:txBody>
      </p:sp>
      <p:pic>
        <p:nvPicPr>
          <p:cNvPr id="5" name="Picture 8" descr="1051601_55406651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2549219"/>
            <a:ext cx="4038600" cy="262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CS" dirty="0" smtClean="0"/>
              <a:t>Nalazi o jednako ili superiorno razvijenom opažanju gluvih upoređeno sa čujućima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endParaRPr lang="sr-Latn-CS" b="1" dirty="0" smtClean="0"/>
          </a:p>
          <a:p>
            <a:pPr>
              <a:buNone/>
            </a:pPr>
            <a:r>
              <a:rPr lang="sr-Latn-CS" b="1" dirty="0" smtClean="0"/>
              <a:t>Hvacev i Šabalin</a:t>
            </a:r>
            <a:r>
              <a:rPr lang="sr-Latn-CS" dirty="0" smtClean="0"/>
              <a:t> su saopštili o dobro ili superiorno razvijenim sledećim karakteristikama opažanja gluvih: </a:t>
            </a:r>
          </a:p>
          <a:p>
            <a:pPr>
              <a:buNone/>
            </a:pPr>
            <a:r>
              <a:rPr lang="sr-Latn-CS" dirty="0" smtClean="0"/>
              <a:t>  - detaljizovanost i preciznost vizuelnog opažanja</a:t>
            </a:r>
          </a:p>
          <a:p>
            <a:pPr>
              <a:buNone/>
            </a:pPr>
            <a:r>
              <a:rPr lang="sr-Latn-CS" dirty="0" smtClean="0"/>
              <a:t> -  dobro zapažanje i prepoznavanje fizionomija,</a:t>
            </a:r>
          </a:p>
          <a:p>
            <a:pPr>
              <a:buNone/>
            </a:pPr>
            <a:r>
              <a:rPr lang="sr-Latn-CS" dirty="0" smtClean="0"/>
              <a:t> -  dobro opažanje mimike</a:t>
            </a:r>
          </a:p>
          <a:p>
            <a:pPr>
              <a:buNone/>
            </a:pPr>
            <a:r>
              <a:rPr lang="sr-Latn-CS" dirty="0" smtClean="0"/>
              <a:t> -  dobro opažanje boja i njihovih nijansi,</a:t>
            </a:r>
          </a:p>
          <a:p>
            <a:pPr>
              <a:buNone/>
            </a:pPr>
            <a:r>
              <a:rPr lang="sr-Latn-CS" dirty="0" smtClean="0"/>
              <a:t> -  uvežbanost opažanja pokreta.</a:t>
            </a:r>
          </a:p>
          <a:p>
            <a:pPr>
              <a:buNone/>
            </a:pPr>
            <a:r>
              <a:rPr lang="sr-Latn-CS" dirty="0" smtClean="0"/>
              <a:t> </a:t>
            </a:r>
            <a:r>
              <a:rPr lang="sr-Latn-CS" b="1" dirty="0" smtClean="0"/>
              <a:t>Furt</a:t>
            </a:r>
            <a:r>
              <a:rPr lang="sr-Latn-CS" dirty="0" smtClean="0"/>
              <a:t> je našao dobro razvijeno opažanje geštalt zakona blizine i zatvorenosti forme.</a:t>
            </a:r>
          </a:p>
          <a:p>
            <a:pPr>
              <a:buNone/>
            </a:pPr>
            <a:endParaRPr lang="sr-Latn-C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CS" dirty="0" smtClean="0"/>
              <a:t>Korisni istraživački nalazi za rehabilitaciju i habilitaciju: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Latn-CS" dirty="0" smtClean="0"/>
              <a:t>Manipulacija predmetima poboljšava vizuelno opažanje kod gluvih,</a:t>
            </a:r>
          </a:p>
          <a:p>
            <a:r>
              <a:rPr lang="sr-Latn-CS" dirty="0" smtClean="0"/>
              <a:t>Poznavanje i korišćenje gesta (znakovnog jezika) poboljšava vizuelno opažanje kod gluvih,</a:t>
            </a:r>
          </a:p>
          <a:p>
            <a:r>
              <a:rPr lang="sr-Latn-CS" dirty="0" smtClean="0"/>
              <a:t>Poznavanje i upotreba reči (verbalno označavanje) poboljšava vizuelnu percepciju gluvih</a:t>
            </a:r>
          </a:p>
          <a:p>
            <a:r>
              <a:rPr lang="sr-Latn-CS" dirty="0" smtClean="0"/>
              <a:t>Sa uzrastom se poboljšavaju neki aspekti vizuelnog opažanja(opažanje oblika predmeta,geštalt zakon dobre forme)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CS" dirty="0" smtClean="0"/>
              <a:t>Solovjev i saradnici</a:t>
            </a:r>
            <a:br>
              <a:rPr lang="sr-Latn-C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Latn-CS" dirty="0" smtClean="0"/>
              <a:t>Vizuelno opažanje gluve dece razvija se prema istim zakonitostima kao kod čujuće ali je usporeno i ima specifičnosti zbog nedostatka auditivnih senzacija i govornog oštećenja. Na starijem uzrastu oni razvijaju opažanje slično čujućima, a u nekim aspektima i superiorno</a:t>
            </a:r>
          </a:p>
          <a:p>
            <a:pPr>
              <a:buNone/>
            </a:pPr>
            <a:r>
              <a:rPr lang="sr-Latn-CS" dirty="0" smtClean="0"/>
              <a:t>    kao što je fina diskriminacija u opažanju položaja tela,prstiju,glave, mimike i promena izraza lica.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u="sng" dirty="0" smtClean="0"/>
              <a:t>Čulo pipanja i taktilna percepcija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Latn-CS" dirty="0" smtClean="0"/>
              <a:t>Čulo pipanja objedinjuje osete dodira, temperature i kretanja</a:t>
            </a:r>
          </a:p>
          <a:p>
            <a:r>
              <a:rPr lang="sr-Latn-CS" dirty="0" smtClean="0"/>
              <a:t>Solovjev navodi rezultate o većoj oskudnosti taktilne percepcije gluvih učenika prvog razreda osnovne škole u odnosu na čujuće.</a:t>
            </a:r>
          </a:p>
          <a:p>
            <a:r>
              <a:rPr lang="sr-Latn-CS" dirty="0" smtClean="0"/>
              <a:t>Usporenost procesa uopštavanja taktilnih percepata (preovlađuje analiza nad sintezom)</a:t>
            </a:r>
          </a:p>
          <a:p>
            <a:r>
              <a:rPr lang="sr-Latn-CS" dirty="0" smtClean="0"/>
              <a:t>Uspešna taktilna identifikacija slova, dobar transfer vizuelnog u taktilni modalitet</a:t>
            </a:r>
          </a:p>
          <a:p>
            <a:endParaRPr lang="sr-Latn-C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</a:t>
            </a:r>
            <a:r>
              <a:rPr lang="sr-Latn-RS" dirty="0" smtClean="0"/>
              <a:t>ajklbast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sr-Latn-CS" dirty="0" smtClean="0"/>
          </a:p>
          <a:p>
            <a:r>
              <a:rPr lang="sr-Latn-CS" dirty="0" smtClean="0"/>
              <a:t>Majklbast : “funkcija vida može da se izmeni usled nedostatka međusobne stimulacije zbog prisustva gluvoće, navodeći na zaključak da su izvesni nervni mehanizmi (uglavnom vida) bar delimično zavisni od stimulacije čula sluha”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CS" dirty="0" smtClean="0"/>
              <a:t/>
            </a:r>
            <a:br>
              <a:rPr lang="sr-Latn-CS" dirty="0" smtClean="0"/>
            </a:br>
            <a:r>
              <a:rPr lang="sr-Latn-CS" dirty="0" smtClean="0"/>
              <a:t>Percepcija je</a:t>
            </a:r>
            <a:br>
              <a:rPr lang="sr-Latn-C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sr-Latn-CS" dirty="0" smtClean="0"/>
          </a:p>
          <a:p>
            <a:r>
              <a:rPr lang="sr-Latn-CS" dirty="0" smtClean="0"/>
              <a:t> Fiziološki strukturiran čulni utisak kome se pridodaje kognitivni momenat identifikacije objekta i pridavanje značenja tom objektu </a:t>
            </a:r>
          </a:p>
          <a:p>
            <a:r>
              <a:rPr lang="sr-Latn-CS" dirty="0" smtClean="0"/>
              <a:t>Živković:”Posredstvom opažanja čovek osmišljava svet oko sebe i dolazi do uzdizanja na viši , svesni nivo”</a:t>
            </a:r>
            <a:endParaRPr lang="en-US" dirty="0" smtClean="0"/>
          </a:p>
          <a:p>
            <a:r>
              <a:rPr lang="en-US" dirty="0" err="1" smtClean="0"/>
              <a:t>Kod</a:t>
            </a:r>
            <a:r>
              <a:rPr lang="en-US" dirty="0" smtClean="0"/>
              <a:t> OSOS </a:t>
            </a:r>
            <a:r>
              <a:rPr lang="en-US" dirty="0" err="1" smtClean="0"/>
              <a:t>naru</a:t>
            </a:r>
            <a:r>
              <a:rPr lang="sr-Latn-RS" dirty="0" smtClean="0"/>
              <a:t>š</a:t>
            </a:r>
            <a:r>
              <a:rPr lang="en-US" dirty="0" err="1" smtClean="0"/>
              <a:t>ena</a:t>
            </a:r>
            <a:r>
              <a:rPr lang="sr-Latn-RS" dirty="0" smtClean="0"/>
              <a:t> je auditivna percepcija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Majklbast :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Latn-CS" smtClean="0"/>
              <a:t>Lišenje sluha može da ometa funkcionisanje vizuelne percepcije</a:t>
            </a:r>
          </a:p>
          <a:p>
            <a:r>
              <a:rPr lang="sr-Latn-CS" smtClean="0"/>
              <a:t>Ono može da pojača vizuelno funkcionisanje </a:t>
            </a:r>
          </a:p>
          <a:p>
            <a:r>
              <a:rPr lang="sr-Latn-CS" smtClean="0"/>
              <a:t>Primeri iz surdopsihologije postoje u empirijskim istraživanjima i interpretacijama o  kompenzacionim efektima u nekim specifičnim sferama kao i o deficitarnim posledicama  u određenim oblastima funkcionisanja</a:t>
            </a:r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Uloga jezika u opažanju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sr-Latn-CS" dirty="0" smtClean="0"/>
              <a:t>Dva suprotstavljena gledišta:</a:t>
            </a:r>
          </a:p>
          <a:p>
            <a:pPr marL="514350" indent="-514350">
              <a:buAutoNum type="arabicPeriod"/>
            </a:pPr>
            <a:r>
              <a:rPr lang="sr-Latn-CS" dirty="0" smtClean="0"/>
              <a:t>Korišćenje reči (gesta) pomaže brzinu, uspešnu sintezu, analizu i klasifikaciju prilikom opažanja gluvih (sovjetski istraživači)</a:t>
            </a:r>
          </a:p>
          <a:p>
            <a:pPr marL="514350" indent="-514350">
              <a:buAutoNum type="arabicPeriod"/>
            </a:pPr>
            <a:r>
              <a:rPr lang="sr-Latn-CS" dirty="0" smtClean="0"/>
              <a:t>Jezik nema uticaja na opažanje gluvih (Hofsmarksrihter,Furt)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CS" dirty="0" smtClean="0"/>
              <a:t>Empirijski nalazi na čujućima u korist teze o podsticajnoj ulozi jezika u opažanju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endParaRPr lang="sr-Latn-CS" dirty="0" smtClean="0"/>
          </a:p>
          <a:p>
            <a:pPr>
              <a:buNone/>
            </a:pPr>
            <a:r>
              <a:rPr lang="sr-Latn-CS" dirty="0" smtClean="0"/>
              <a:t>Sovjetski istraživači:</a:t>
            </a:r>
          </a:p>
          <a:p>
            <a:r>
              <a:rPr lang="sr-Latn-CS" dirty="0" smtClean="0"/>
              <a:t>Eksperiment Šipinove i Surine je dokaz u prilog stimulativne uloge govora  u </a:t>
            </a:r>
            <a:r>
              <a:rPr lang="sr-Latn-CS" dirty="0" smtClean="0">
                <a:solidFill>
                  <a:srgbClr val="FF0000"/>
                </a:solidFill>
              </a:rPr>
              <a:t>opažanju i učenju </a:t>
            </a:r>
            <a:r>
              <a:rPr lang="sr-Latn-CS" dirty="0" smtClean="0"/>
              <a:t>čujuće dece od 13-31 meseca starosti. Pred decu postavljana crvena i zelena kutija. Slatkiš je uvek bio ispod crvene. E gr. je posle svakog izbora crvene čula reč “crveno” od strane istraživača.</a:t>
            </a:r>
          </a:p>
          <a:p>
            <a:pPr>
              <a:buNone/>
            </a:pPr>
            <a:r>
              <a:rPr lang="sr-Latn-CS" dirty="0" smtClean="0"/>
              <a:t>    E grupa:15 pokušaja, K grupa: 38-75 pokušaja (2,5</a:t>
            </a:r>
            <a:r>
              <a:rPr lang="en-US" dirty="0" smtClean="0"/>
              <a:t>-5 </a:t>
            </a:r>
            <a:r>
              <a:rPr lang="en-US" dirty="0" err="1" smtClean="0"/>
              <a:t>puta</a:t>
            </a:r>
            <a:r>
              <a:rPr lang="en-US" dirty="0" smtClean="0"/>
              <a:t> </a:t>
            </a:r>
            <a:r>
              <a:rPr lang="sr-Latn-CS" dirty="0" smtClean="0"/>
              <a:t>više). Brže uspostavljanje transfera i generalizacije u E grupi.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CS" dirty="0" smtClean="0"/>
              <a:t>Surdopsihološki dokazi o stimulativnoj ulozi jezika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sr-Latn-CS" dirty="0" smtClean="0"/>
              <a:t>Solovjev,Jaškova,Šif, Rozanova, Đačkov:</a:t>
            </a:r>
          </a:p>
          <a:p>
            <a:pPr>
              <a:buNone/>
            </a:pPr>
            <a:r>
              <a:rPr lang="sr-Latn-CS" dirty="0" smtClean="0"/>
              <a:t>    Eksperimentalno su utvrdili niz deficita kod opažanja gluvih koje smatraju posledicom nedostatka sluha i govora</a:t>
            </a:r>
          </a:p>
          <a:p>
            <a:pPr>
              <a:buNone/>
            </a:pPr>
            <a:r>
              <a:rPr lang="sr-Latn-CS" dirty="0" smtClean="0"/>
              <a:t>Doring i Rozenstajn: gluva deca sa bogatijim receptivnim rečnikom (čitanje) imala su veću brzinu vizuelnog opažanja geometrijskih oblika od gluve dece sa slabo razvijenim rečnikom 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CS" dirty="0" smtClean="0"/>
              <a:t>Istraživanja Hofsmarksrihtera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dirty="0" smtClean="0"/>
              <a:t>Hofsmarksrihter ( 1932.) dobija superiorne rezultate gluve dece u odnosu na čujuće u </a:t>
            </a:r>
            <a:r>
              <a:rPr lang="sr-Latn-CS" dirty="0" smtClean="0">
                <a:solidFill>
                  <a:srgbClr val="FF0000"/>
                </a:solidFill>
              </a:rPr>
              <a:t>preciznom vizuelnom opažanju tačaka i linija </a:t>
            </a:r>
            <a:r>
              <a:rPr lang="sr-Latn-CS" dirty="0" smtClean="0"/>
              <a:t>prilikom njihovog kratkotrajnog eksperimentalnog izlaganja.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CS" dirty="0" smtClean="0"/>
              <a:t>Interpretacija rezultata  istraživanja Hofsmarksrihtera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dirty="0" smtClean="0"/>
              <a:t>On interpretira ove nalaze kao posledicu neposrednog urezivanja u svest opaženih sadržaja bez posredovanja procesa sinteze i analize</a:t>
            </a:r>
            <a:endParaRPr lang="en-US" dirty="0" smtClean="0"/>
          </a:p>
          <a:p>
            <a:endParaRPr lang="sr-Latn-CS" dirty="0" smtClean="0"/>
          </a:p>
          <a:p>
            <a:r>
              <a:rPr lang="sr-Latn-CS" dirty="0" smtClean="0"/>
              <a:t>Hofsmarksrihter  smatra da je opažanje gluvih superiorno zbog </a:t>
            </a:r>
            <a:r>
              <a:rPr lang="sr-Latn-CS" dirty="0" smtClean="0">
                <a:solidFill>
                  <a:srgbClr val="FF0000"/>
                </a:solidFill>
              </a:rPr>
              <a:t>neposredovanja jezika </a:t>
            </a:r>
            <a:r>
              <a:rPr lang="sr-Latn-CS" dirty="0" smtClean="0"/>
              <a:t>i </a:t>
            </a:r>
            <a:r>
              <a:rPr lang="sr-Latn-CS" dirty="0" smtClean="0">
                <a:solidFill>
                  <a:srgbClr val="FF0000"/>
                </a:solidFill>
              </a:rPr>
              <a:t>apastraktnog mišljenja 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Kompenzaciona hipoteza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CS" dirty="0" smtClean="0"/>
              <a:t>Koristi se od strane nekih autora i praktičara za interpretaciju superiornog vizuelnog ili taktilnog opažanja kod gluvih, tvrdeći da je ono  (ili bar neke njegove karakteristike) bolje razvijeno zbog pojačane aktivnosti alternativnih čulnih analizatora u uslovima oštećenog auditivnog čulnog analizatora.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Faktori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 smtClean="0"/>
              <a:t>uti</a:t>
            </a:r>
            <a:r>
              <a:rPr lang="sr-Latn-RS" dirty="0" smtClean="0"/>
              <a:t>č</a:t>
            </a:r>
            <a:r>
              <a:rPr lang="en-US" dirty="0" smtClean="0"/>
              <a:t>u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percepciju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643174" y="1714488"/>
            <a:ext cx="4059570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RAZLIČITE SENZORNE  SPOSOBNOSTI U OBLASTI ČULA SLUHA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Latn-RS" dirty="0" smtClean="0"/>
              <a:t>ROT: </a:t>
            </a:r>
          </a:p>
          <a:p>
            <a:pPr>
              <a:buFontTx/>
              <a:buChar char="-"/>
            </a:pPr>
            <a:r>
              <a:rPr lang="sr-Latn-RS" dirty="0" smtClean="0"/>
              <a:t>apsolutna slušna osetljivost, </a:t>
            </a:r>
          </a:p>
          <a:p>
            <a:pPr>
              <a:buFontTx/>
              <a:buChar char="-"/>
            </a:pPr>
            <a:r>
              <a:rPr lang="sr-Latn-RS" dirty="0" smtClean="0"/>
              <a:t>diferencijalna osetljivost,</a:t>
            </a:r>
          </a:p>
          <a:p>
            <a:pPr>
              <a:buFontTx/>
              <a:buChar char="-"/>
            </a:pPr>
            <a:r>
              <a:rPr lang="sr-Latn-RS" dirty="0" smtClean="0"/>
              <a:t>osetljivost za visinu, </a:t>
            </a:r>
          </a:p>
          <a:p>
            <a:pPr>
              <a:buFontTx/>
              <a:buChar char="-"/>
            </a:pPr>
            <a:r>
              <a:rPr lang="sr-Latn-RS" dirty="0" smtClean="0"/>
              <a:t>o</a:t>
            </a:r>
            <a:r>
              <a:rPr lang="sr-Latn-RS" dirty="0" smtClean="0"/>
              <a:t>setljivost za jačinu zvuka </a:t>
            </a:r>
          </a:p>
          <a:p>
            <a:pPr>
              <a:buFontTx/>
              <a:buChar char="-"/>
            </a:pPr>
            <a:r>
              <a:rPr lang="sr-Latn-RS" dirty="0" smtClean="0"/>
              <a:t>o</a:t>
            </a:r>
            <a:r>
              <a:rPr lang="sr-Latn-RS" dirty="0" smtClean="0"/>
              <a:t>setljivost za niske tonove,  za visoke tonove itd.</a:t>
            </a:r>
          </a:p>
          <a:p>
            <a:pPr>
              <a:buNone/>
            </a:pPr>
            <a:r>
              <a:rPr lang="sr-Latn-RS" dirty="0" smtClean="0"/>
              <a:t>Znači da ne postoji jedna opšta slušna osetljivost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Narušenje perceptivnog nivoa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Mo</a:t>
            </a:r>
            <a:r>
              <a:rPr lang="sr-Latn-CS" dirty="0" smtClean="0"/>
              <a:t>ž</a:t>
            </a:r>
            <a:r>
              <a:rPr lang="en-US" dirty="0" smtClean="0"/>
              <a:t>e b</a:t>
            </a:r>
            <a:r>
              <a:rPr lang="sr-Latn-RS" dirty="0" smtClean="0"/>
              <a:t>iti</a:t>
            </a:r>
            <a:r>
              <a:rPr lang="en-US" dirty="0" smtClean="0"/>
              <a:t> o</a:t>
            </a:r>
            <a:r>
              <a:rPr lang="sr-Latn-CS" dirty="0" smtClean="0"/>
              <a:t>rgansko ili funkcionalno</a:t>
            </a:r>
          </a:p>
          <a:p>
            <a:r>
              <a:rPr lang="sr-Latn-CS" dirty="0" smtClean="0"/>
              <a:t>Funkcionalno može biti posledica psiho</a:t>
            </a:r>
            <a:r>
              <a:rPr lang="en-US" dirty="0" smtClean="0"/>
              <a:t>lo</a:t>
            </a:r>
            <a:r>
              <a:rPr lang="sr-Latn-RS" dirty="0" smtClean="0"/>
              <a:t>š</a:t>
            </a:r>
            <a:r>
              <a:rPr lang="en-US" dirty="0" smtClean="0"/>
              <a:t>k</a:t>
            </a:r>
            <a:r>
              <a:rPr lang="sr-Latn-CS" dirty="0" smtClean="0"/>
              <a:t>ih činilaca</a:t>
            </a:r>
            <a:r>
              <a:rPr lang="en-US" dirty="0" smtClean="0"/>
              <a:t> </a:t>
            </a:r>
            <a:r>
              <a:rPr lang="sr-Latn-RS" dirty="0" smtClean="0"/>
              <a:t>(emocije, motivacija itd.)</a:t>
            </a:r>
            <a:endParaRPr lang="sr-Latn-CS" dirty="0" smtClean="0"/>
          </a:p>
          <a:p>
            <a:r>
              <a:rPr lang="sr-Latn-CS" dirty="0" smtClean="0"/>
              <a:t>Primer funkcionalnog privremenog narušenja sposobnosti slušanja kod životinja   u eksperimentu Šerera i Žuvea; usađene su elektrode u akustičko jedro (nucleus cohlearis) mačke,</a:t>
            </a:r>
            <a:r>
              <a:rPr lang="en-US" dirty="0" smtClean="0"/>
              <a:t> </a:t>
            </a:r>
            <a:r>
              <a:rPr lang="sr-Latn-RS" dirty="0" smtClean="0"/>
              <a:t>a</a:t>
            </a:r>
            <a:r>
              <a:rPr lang="sr-Latn-CS" dirty="0" smtClean="0"/>
              <a:t> zatim evidentiran encelografski zapis pri variranju stimulusa.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</a:t>
            </a:r>
            <a:r>
              <a:rPr lang="sr-Latn-RS" dirty="0" smtClean="0"/>
              <a:t>ksperiment sa miševima i ribama</a:t>
            </a:r>
            <a:r>
              <a:rPr lang="en-US" dirty="0" smtClean="0"/>
              <a:t>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dra</a:t>
            </a:r>
            <a:r>
              <a:rPr lang="sr-Latn-RS" dirty="0" smtClean="0"/>
              <a:t>žima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endParaRPr lang="sr-Latn-CS" dirty="0" smtClean="0">
              <a:solidFill>
                <a:srgbClr val="4D4D4D"/>
              </a:solidFill>
            </a:endParaRPr>
          </a:p>
          <a:p>
            <a:endParaRPr lang="sr-Latn-CS" dirty="0" smtClean="0">
              <a:solidFill>
                <a:srgbClr val="4D4D4D"/>
              </a:solidFill>
            </a:endParaRPr>
          </a:p>
          <a:p>
            <a:r>
              <a:rPr lang="en-US" dirty="0" smtClean="0"/>
              <a:t>E</a:t>
            </a:r>
            <a:r>
              <a:rPr lang="sr-Latn-RS" dirty="0" smtClean="0"/>
              <a:t>ksperiment sa mačkom kojoj </a:t>
            </a:r>
            <a:r>
              <a:rPr lang="en-US" dirty="0" err="1" smtClean="0"/>
              <a:t>su</a:t>
            </a:r>
            <a:r>
              <a:rPr lang="sr-Latn-RS" dirty="0" smtClean="0"/>
              <a:t> izlagan</a:t>
            </a:r>
            <a:r>
              <a:rPr lang="en-US" dirty="0" smtClean="0"/>
              <a:t>a 2</a:t>
            </a:r>
            <a:r>
              <a:rPr lang="sr-Latn-RS" dirty="0" smtClean="0"/>
              <a:t> miš</a:t>
            </a:r>
            <a:r>
              <a:rPr lang="en-US" dirty="0" smtClean="0"/>
              <a:t>a</a:t>
            </a:r>
            <a:r>
              <a:rPr lang="sr-Latn-RS" dirty="0" smtClean="0"/>
              <a:t> zatvoren</a:t>
            </a:r>
            <a:r>
              <a:rPr lang="en-US" dirty="0" smtClean="0"/>
              <a:t>a</a:t>
            </a:r>
            <a:r>
              <a:rPr lang="sr-Latn-RS" dirty="0" smtClean="0"/>
              <a:t> u teglu</a:t>
            </a:r>
          </a:p>
          <a:p>
            <a:r>
              <a:rPr lang="en-US" dirty="0" smtClean="0"/>
              <a:t>E</a:t>
            </a:r>
            <a:r>
              <a:rPr lang="sr-Latn-RS" dirty="0" smtClean="0"/>
              <a:t>ksperiment sa olfaktivnom draži-mirisom ribe</a:t>
            </a:r>
          </a:p>
          <a:p>
            <a:r>
              <a:rPr lang="en-US" dirty="0" smtClean="0"/>
              <a:t>O</a:t>
            </a:r>
            <a:r>
              <a:rPr lang="sr-Latn-RS" dirty="0" smtClean="0"/>
              <a:t>ba privremeno poništila registrovanje zvuka kod mačke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sr-Latn-RS" dirty="0" smtClean="0"/>
              <a:t>   ...                                       ...</a:t>
            </a:r>
            <a:endParaRPr lang="en-US" dirty="0"/>
          </a:p>
        </p:txBody>
      </p:sp>
      <p:pic>
        <p:nvPicPr>
          <p:cNvPr id="4" name="Picture 13" descr="MPj0431023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56213" y="2600325"/>
            <a:ext cx="3584575" cy="4105275"/>
          </a:xfrm>
          <a:prstGeom prst="rect">
            <a:avLst/>
          </a:prstGeom>
          <a:noFill/>
          <a:effectLst>
            <a:outerShdw dist="107763" dir="2700000" algn="ctr" rotWithShape="0">
              <a:srgbClr val="666699">
                <a:alpha val="50000"/>
              </a:srgbClr>
            </a:outerShdw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P</a:t>
            </a:r>
            <a:r>
              <a:rPr lang="sr-Latn-RS" dirty="0" smtClean="0"/>
              <a:t>sihogeno oštećenja auditivne percepcije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Latn-CS" dirty="0" smtClean="0"/>
              <a:t>Psihogena gluvoća</a:t>
            </a:r>
            <a:r>
              <a:rPr lang="en-US" dirty="0" smtClean="0"/>
              <a:t> je d</a:t>
            </a:r>
            <a:r>
              <a:rPr lang="sr-Latn-RS" dirty="0" smtClean="0"/>
              <a:t>elimična ili potpuna nesposobnost slušanja </a:t>
            </a:r>
            <a:r>
              <a:rPr lang="sr-Latn-CS" dirty="0" smtClean="0"/>
              <a:t>nastala usled psihopatoloških promena ličnosti</a:t>
            </a:r>
          </a:p>
          <a:p>
            <a:r>
              <a:rPr lang="sr-Latn-CS" dirty="0" smtClean="0"/>
              <a:t>Najčešći oblik psihogene gluvoće je </a:t>
            </a:r>
            <a:r>
              <a:rPr lang="sr-Latn-CS" b="1" dirty="0" smtClean="0"/>
              <a:t>histerična gluvoća</a:t>
            </a:r>
            <a:r>
              <a:rPr lang="sr-Latn-CS" dirty="0" smtClean="0"/>
              <a:t> koju psihoanaliza interpretira kao simbolički manifestovan potisnuti konflikt ili potisnuti impuls erotskog ili agresivnog karaktera. Ređi oblik psihogene gluvoće je </a:t>
            </a:r>
            <a:r>
              <a:rPr lang="sr-Latn-CS" b="1" dirty="0" smtClean="0"/>
              <a:t>gluvoća depresije.</a:t>
            </a:r>
            <a:endParaRPr lang="en-US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V</a:t>
            </a:r>
            <a:r>
              <a:rPr lang="sr-Latn-RS" u="sng" dirty="0" smtClean="0"/>
              <a:t>izuelna percepcija gluvih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Majklbast : Neke funkcije vida tj. vizuelne percepcije su oštećene odnosno gluvoća ometa vizuelnu percepciju dok u nekim drugim oblastima ona može da pojača  funkcionisanje</a:t>
            </a:r>
          </a:p>
          <a:p>
            <a:pPr>
              <a:buNone/>
            </a:pPr>
            <a:endParaRPr lang="sr-Latn-RS" dirty="0" smtClean="0"/>
          </a:p>
          <a:p>
            <a:r>
              <a:rPr lang="en-US" dirty="0" smtClean="0"/>
              <a:t>S</a:t>
            </a:r>
            <a:r>
              <a:rPr lang="sr-Latn-RS" dirty="0" smtClean="0"/>
              <a:t>elektivna pogođenost vizuelne percepcije OSOS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</a:t>
            </a:r>
            <a:r>
              <a:rPr lang="sr-Latn-RS" dirty="0" smtClean="0"/>
              <a:t>izuelna percepcija gluve dece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endParaRPr lang="sr-Latn-CS" dirty="0" smtClean="0"/>
          </a:p>
          <a:p>
            <a:r>
              <a:rPr lang="sr-Latn-CS" dirty="0" smtClean="0"/>
              <a:t>Majklbast : zadao Kistenov test za pregled vida </a:t>
            </a:r>
          </a:p>
          <a:p>
            <a:pPr>
              <a:buNone/>
            </a:pPr>
            <a:r>
              <a:rPr lang="sr-Latn-CS" dirty="0" smtClean="0"/>
              <a:t>    uzorku od 191 školskog gluvog deteta.</a:t>
            </a:r>
          </a:p>
          <a:p>
            <a:r>
              <a:rPr lang="sr-Latn-CS" dirty="0" smtClean="0"/>
              <a:t> Našao 51% uzorka sa različitim oblicima oštećenja vida (dalekovidost, lateralni imbalans,fuzija, stereopsija) </a:t>
            </a:r>
          </a:p>
          <a:p>
            <a:pPr>
              <a:buNone/>
            </a:pPr>
            <a:r>
              <a:rPr lang="sr-Latn-CS" dirty="0" smtClean="0"/>
              <a:t>                              </a:t>
            </a:r>
            <a:endParaRPr lang="en-US" dirty="0"/>
          </a:p>
        </p:txBody>
      </p:sp>
      <p:pic>
        <p:nvPicPr>
          <p:cNvPr id="6" name="Content Placeholder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 bwMode="auto">
          <a:xfrm>
            <a:off x="5137500" y="2796681"/>
            <a:ext cx="3060000" cy="213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747</TotalTime>
  <Words>1263</Words>
  <Application>Microsoft Office PowerPoint</Application>
  <PresentationFormat>On-screen Show (4:3)</PresentationFormat>
  <Paragraphs>132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Percepcija osoba oštećenog sluha</vt:lpstr>
      <vt:lpstr> Percepcija je </vt:lpstr>
      <vt:lpstr>Faktori koji utiču na percepciju</vt:lpstr>
      <vt:lpstr>RAZLIČITE SENZORNE  SPOSOBNOSTI U OBLASTI ČULA SLUHA</vt:lpstr>
      <vt:lpstr>Narušenje perceptivnog nivoa</vt:lpstr>
      <vt:lpstr>Eksperiment sa miševima i ribama kao dražima</vt:lpstr>
      <vt:lpstr> Psihogeno oštećenja auditivne percepcije</vt:lpstr>
      <vt:lpstr>Vizuelna percepcija gluvih</vt:lpstr>
      <vt:lpstr>Vizuelna percepcija gluve dece</vt:lpstr>
      <vt:lpstr>Niz istraživanja vizuelne percepcije gluvih ukazuje na deficite </vt:lpstr>
      <vt:lpstr>Eksperiment Majklbasta i Bratena</vt:lpstr>
      <vt:lpstr>Istraživanje geštalt zakona vizuelne percepcije  (Furt i Mendez)</vt:lpstr>
      <vt:lpstr>Brojna empirijska istraživanja vizuelne percepcije neverbal. mater.pokazuju:</vt:lpstr>
      <vt:lpstr>Empirijska istraživanja vizuelnog opažanja verbalnog materijala:</vt:lpstr>
      <vt:lpstr>Nalazi o jednako ili superiorno razvijenom opažanju gluvih upoređeno sa čujućima</vt:lpstr>
      <vt:lpstr>Korisni istraživački nalazi za rehabilitaciju i habilitaciju:</vt:lpstr>
      <vt:lpstr>Solovjev i saradnici </vt:lpstr>
      <vt:lpstr>Čulo pipanja i taktilna percepcija</vt:lpstr>
      <vt:lpstr>Majklbast</vt:lpstr>
      <vt:lpstr>Majklbast :</vt:lpstr>
      <vt:lpstr>Uloga jezika u opažanju</vt:lpstr>
      <vt:lpstr>Empirijski nalazi na čujućima u korist teze o podsticajnoj ulozi jezika u opažanju</vt:lpstr>
      <vt:lpstr>Surdopsihološki dokazi o stimulativnoj ulozi jezika</vt:lpstr>
      <vt:lpstr>Istraživanja Hofsmarksrihtera  </vt:lpstr>
      <vt:lpstr>Interpretacija rezultata  istraživanja Hofsmarksrihtera</vt:lpstr>
      <vt:lpstr>Kompenzaciona hipoteza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Percepcija osoba oštećenog sluha</dc:title>
  <dc:creator>Fasper</dc:creator>
  <cp:lastModifiedBy>FasperVR</cp:lastModifiedBy>
  <cp:revision>121</cp:revision>
  <dcterms:created xsi:type="dcterms:W3CDTF">2009-01-06T12:10:29Z</dcterms:created>
  <dcterms:modified xsi:type="dcterms:W3CDTF">2016-03-10T11:45:10Z</dcterms:modified>
</cp:coreProperties>
</file>